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1" r:id="rId1"/>
  </p:sldMasterIdLst>
  <p:notesMasterIdLst>
    <p:notesMasterId r:id="rId15"/>
  </p:notesMasterIdLst>
  <p:sldIdLst>
    <p:sldId id="256" r:id="rId2"/>
    <p:sldId id="258" r:id="rId3"/>
    <p:sldId id="310" r:id="rId4"/>
    <p:sldId id="259" r:id="rId5"/>
    <p:sldId id="261" r:id="rId6"/>
    <p:sldId id="268" r:id="rId7"/>
    <p:sldId id="282" r:id="rId8"/>
    <p:sldId id="306" r:id="rId9"/>
    <p:sldId id="309" r:id="rId10"/>
    <p:sldId id="307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 snapToObjects="1"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1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E9ACC-6E79-41D1-A142-226DD11E100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08033-B191-44BF-BAF9-B425F518C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5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08033-B191-44BF-BAF9-B425F518C03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1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08033-B191-44BF-BAF9-B425F518C03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1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08033-B191-44BF-BAF9-B425F518C03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1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51600" y="0"/>
            <a:ext cx="5792400" cy="79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3528" y="908721"/>
            <a:ext cx="8435280" cy="51125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388424" y="188640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CDC6B-C7FE-4A5E-8324-AA73CCC8C0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8244408" y="6597352"/>
            <a:ext cx="899592" cy="260648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B6AD5A8-3145-42EC-929A-49D5FCC809D0}" type="datetimeFigureOut">
              <a:rPr lang="ru-RU" smtClean="0"/>
              <a:pPr/>
              <a:t>12.11.2013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D442-F439-411E-BD60-B8A7190BE00E}" type="datetime1">
              <a:rPr lang="en-US"/>
              <a:pPr>
                <a:defRPr/>
              </a:pPr>
              <a:t>11/12/2013</a:t>
            </a:fld>
            <a:endParaRPr lang="en-GB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EDBD-3D71-4791-B80A-D9F2BD1DFB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90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1600" y="0"/>
            <a:ext cx="5792400" cy="79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AD5A8-3145-42EC-929A-49D5FCC809D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424" y="188640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7CDC6B-C7FE-4A5E-8324-AA73CCC8C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vgeniy.Aleshin@x5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lga.Semenichenko@x5.ru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mir.Yurtaev@x5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ulia.Andreeva@x5.ru" TargetMode="External"/><Relationship Id="rId5" Type="http://schemas.openxmlformats.org/officeDocument/2006/relationships/hyperlink" Target="mailto:S.Vinogradov@x5.ru" TargetMode="External"/><Relationship Id="rId4" Type="http://schemas.openxmlformats.org/officeDocument/2006/relationships/hyperlink" Target="mailto:Sergey.Vakhromeev@x5.r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X5_2010(PowerPoint_4x3)RUS-01.jpg"/>
          <p:cNvPicPr>
            <a:picLocks noChangeAspect="1"/>
          </p:cNvPicPr>
          <p:nvPr/>
        </p:nvPicPr>
        <p:blipFill>
          <a:blip r:embed="rId2"/>
          <a:srcRect b="12201"/>
          <a:stretch>
            <a:fillRect/>
          </a:stretch>
        </p:blipFill>
        <p:spPr bwMode="auto">
          <a:xfrm>
            <a:off x="0" y="44624"/>
            <a:ext cx="914082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39374" y="3080684"/>
            <a:ext cx="49760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latin typeface="Arial Narrow" pitchFamily="34" charset="0"/>
              </a:rPr>
              <a:t>Х5 </a:t>
            </a:r>
            <a:r>
              <a:rPr lang="en-US" b="1" dirty="0" smtClean="0">
                <a:latin typeface="Arial Narrow" pitchFamily="34" charset="0"/>
              </a:rPr>
              <a:t>Retail Group </a:t>
            </a:r>
            <a:r>
              <a:rPr lang="ru-RU" b="1" dirty="0" smtClean="0">
                <a:latin typeface="Arial Narrow" pitchFamily="34" charset="0"/>
              </a:rPr>
              <a:t>и Саморегулирующие организации</a:t>
            </a:r>
          </a:p>
          <a:p>
            <a:pPr defTabSz="914400"/>
            <a:r>
              <a:rPr lang="ru-RU" b="1" dirty="0" smtClean="0">
                <a:latin typeface="Arial Narrow" pitchFamily="34" charset="0"/>
              </a:rPr>
              <a:t>Федеральная сеть «Пятерочка»</a:t>
            </a:r>
          </a:p>
          <a:p>
            <a:pPr defTabSz="914400"/>
            <a:r>
              <a:rPr lang="ru-RU" b="1" dirty="0" smtClean="0">
                <a:latin typeface="Arial Narrow" pitchFamily="34" charset="0"/>
              </a:rPr>
              <a:t>Путь к сотрудничеству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635896" y="9236"/>
            <a:ext cx="3585592" cy="764704"/>
          </a:xfrm>
        </p:spPr>
        <p:txBody>
          <a:bodyPr/>
          <a:lstStyle/>
          <a:p>
            <a:r>
              <a:rPr lang="ru-RU" dirty="0" smtClean="0"/>
              <a:t>Региональные контакты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11443"/>
              </p:ext>
            </p:extLst>
          </p:nvPr>
        </p:nvGraphicFramePr>
        <p:xfrm>
          <a:off x="107504" y="894225"/>
          <a:ext cx="8928992" cy="48405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5834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Дивизион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Области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Директор по развитию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Начальник отдела капитального строительства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39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Средне-Волжский Дивизион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Самарская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Оренбургская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Саратовская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Ульяновская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Пензенская 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Крамаров Антон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+7 927 267-42-87 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Anton.Kramarov@X5.ru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Павлов  Андрей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+7 927 001-04-94 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Andrey.Pavlov@x5.ru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916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Приволжский Дивизион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Республика Марий Эл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Республика Татарстан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Республика Башкортостан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Удмуртская Республика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err="1" smtClean="0">
                          <a:effectLst/>
                        </a:rPr>
                        <a:t>Сахабеева</a:t>
                      </a:r>
                      <a:r>
                        <a:rPr lang="ru-RU" sz="1000" u="none" strike="noStrike" dirty="0" smtClean="0">
                          <a:effectLst/>
                        </a:rPr>
                        <a:t> Валентина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endParaRPr lang="ru-RU" sz="10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+7 960 050-05-31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Valentina.Sakhabeeva@x5.ru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Наумов Артём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8 906 322-01-01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Artem.Naumov@x5.ru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1313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Уральский Дивизион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Челябинская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Пермский край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Свердловская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Тюменская область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Пермяков Андрей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+7 922-188-66-76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Andrey.Permyakov@x5.ru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err="1" smtClean="0">
                          <a:effectLst/>
                        </a:rPr>
                        <a:t>Верходанов</a:t>
                      </a:r>
                      <a:r>
                        <a:rPr lang="ru-RU" sz="1000" u="none" strike="noStrike" dirty="0" smtClean="0">
                          <a:effectLst/>
                        </a:rPr>
                        <a:t> Евгений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+7922 631-28-27 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Evgeny.Verkhodanov@x5.ru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9417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Центральный Дивизион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Москва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Московская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Калужская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Смоленская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Рязанская область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Алешин Евгений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(909) 945-88-87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Evgeniy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Aleshin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@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x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5.</a:t>
                      </a:r>
                      <a:r>
                        <a:rPr 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ru</a:t>
                      </a:r>
                      <a:endParaRPr lang="ru-RU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Кудряшов Андрей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smtClean="0">
                          <a:effectLst/>
                        </a:rPr>
                        <a:t>+7(916) 901-89-55</a:t>
                      </a: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Andrey.Kudryashov@x5.ru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79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85293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Приложение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Список документов предоставляемый для аккредитации в Компании Х5 </a:t>
            </a:r>
            <a:r>
              <a:rPr lang="en-US" dirty="0" smtClean="0"/>
              <a:t>Retail Group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200" dirty="0" smtClean="0"/>
              <a:t> Нотариально </a:t>
            </a:r>
            <a:r>
              <a:rPr lang="ru-RU" sz="1200" b="1" dirty="0" smtClean="0"/>
              <a:t>заверенные копии Устава </a:t>
            </a:r>
            <a:r>
              <a:rPr lang="ru-RU" sz="1200" dirty="0" smtClean="0"/>
              <a:t>(в последней редакции), изменений и дополнений к Уставу;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dirty="0" smtClean="0"/>
              <a:t> Нотариально </a:t>
            </a:r>
            <a:r>
              <a:rPr lang="ru-RU" sz="1200" b="1" dirty="0" smtClean="0"/>
              <a:t>заверенная копия Свидетельства о государственной регистрации </a:t>
            </a:r>
            <a:r>
              <a:rPr lang="ru-RU" sz="1200" dirty="0" smtClean="0"/>
              <a:t>в уполномоченных регистрирующих органах;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Нотариально </a:t>
            </a:r>
            <a:r>
              <a:rPr lang="ru-RU" sz="1200" b="1" dirty="0" smtClean="0"/>
              <a:t>заверенная копия Свидетельства о регистрации и постановке на учет в налоговых органах</a:t>
            </a:r>
            <a:r>
              <a:rPr lang="ru-RU" sz="12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Нотариально </a:t>
            </a:r>
            <a:r>
              <a:rPr lang="ru-RU" sz="1200" b="1" dirty="0" smtClean="0"/>
              <a:t>заверенная подпись генерального директора</a:t>
            </a:r>
            <a:r>
              <a:rPr lang="ru-RU" sz="12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dirty="0" smtClean="0"/>
              <a:t>Заверенные</a:t>
            </a:r>
            <a:r>
              <a:rPr lang="ru-RU" sz="1200" dirty="0" smtClean="0"/>
              <a:t> юридическим лицом </a:t>
            </a:r>
            <a:r>
              <a:rPr lang="ru-RU" sz="1200" b="1" dirty="0" smtClean="0"/>
              <a:t>копии документов</a:t>
            </a:r>
            <a:r>
              <a:rPr lang="ru-RU" sz="1200" dirty="0" smtClean="0"/>
              <a:t>, подтверждающих полномочия исполнительного органа общества (решение о назначении исполнительного органа, приказ о вступлении в должность);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Подлинник или нотариально удостоверенная копия </a:t>
            </a:r>
            <a:r>
              <a:rPr lang="ru-RU" sz="1200" b="1" dirty="0" smtClean="0"/>
              <a:t>выписки из ЕГРЮЛ</a:t>
            </a:r>
            <a:r>
              <a:rPr lang="ru-RU" sz="1200" dirty="0" smtClean="0"/>
              <a:t>, выданной уполномоченным органом не ранее 30 (тридцати) календарных дней до даты предоставления;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Нотариально заверенная копия Свидетельства </a:t>
            </a:r>
            <a:r>
              <a:rPr lang="ru-RU" sz="1200" b="1" dirty="0" smtClean="0"/>
              <a:t>о внесении записи в ЕГРЮЛ</a:t>
            </a:r>
            <a:r>
              <a:rPr lang="ru-RU" sz="12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Копии </a:t>
            </a:r>
            <a:r>
              <a:rPr lang="ru-RU" sz="1200" b="1" dirty="0" smtClean="0"/>
              <a:t>Свидетельств о членстве в </a:t>
            </a:r>
            <a:r>
              <a:rPr lang="ru-RU" sz="1200" b="1" dirty="0" err="1" smtClean="0"/>
              <a:t>саморегулируемых</a:t>
            </a:r>
            <a:r>
              <a:rPr lang="ru-RU" sz="1200" b="1" dirty="0" smtClean="0"/>
              <a:t> организациях </a:t>
            </a:r>
            <a:r>
              <a:rPr lang="ru-RU" sz="1200" dirty="0" smtClean="0"/>
              <a:t>в области инженерных изысканий, архитектурно-строительного проектирования, строительства, реконструкции, капитального ремонта объектов капитального строительства;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Копии </a:t>
            </a:r>
            <a:r>
              <a:rPr lang="ru-RU" sz="1200" b="1" dirty="0" smtClean="0"/>
              <a:t>Свидетельств о допуске к определенному виду или видам работ </a:t>
            </a:r>
            <a:r>
              <a:rPr lang="ru-RU" sz="1200" dirty="0" smtClean="0"/>
              <a:t>по инженерным изысканиям, по подготовке проектной документации, по строительству, реконструкции, капитальному ремонту объектов капитального строительства, которые оказывают влияние на безопасность объектов капитального строительства;</a:t>
            </a:r>
            <a:endParaRPr lang="ru-RU" sz="1200" b="1" u="sng" dirty="0" smtClean="0">
              <a:hlinkClick r:id="rId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b="1" dirty="0" smtClean="0"/>
              <a:t>Карточка предприятия </a:t>
            </a:r>
            <a:r>
              <a:rPr lang="ru-RU" sz="1200" dirty="0" smtClean="0"/>
              <a:t>(по форме Приложения № 1 к Списку);</a:t>
            </a:r>
            <a:endParaRPr lang="ru-RU" sz="1200" b="1" u="sng" dirty="0" smtClean="0">
              <a:hlinkClick r:id="rId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b="1" dirty="0" smtClean="0"/>
              <a:t>Анкета подрядчика </a:t>
            </a:r>
            <a:r>
              <a:rPr lang="ru-RU" sz="1200" dirty="0" smtClean="0"/>
              <a:t>(по форме Приложения № 2 к Списку);</a:t>
            </a:r>
            <a:endParaRPr lang="ru-RU" sz="1200" b="1" u="sng" dirty="0" smtClean="0">
              <a:hlinkClick r:id="rId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b="1" dirty="0" smtClean="0"/>
              <a:t>Доверенности лиц</a:t>
            </a:r>
            <a:r>
              <a:rPr lang="ru-RU" sz="1200" dirty="0" smtClean="0"/>
              <a:t>, уполномоченных на проведение переговоров, принятие решений и подписание тендерных предложений и договоров, актов выполненных работ и счетов-фактур;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Сведения о специалистах со стороны Подрядчика </a:t>
            </a:r>
            <a:r>
              <a:rPr lang="ru-RU" sz="1200" b="1" dirty="0" smtClean="0"/>
              <a:t>(резюме);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b="1" dirty="0" smtClean="0"/>
              <a:t>Сведения об аналогичных проектах</a:t>
            </a:r>
            <a:r>
              <a:rPr lang="ru-RU" sz="1200" dirty="0" smtClean="0"/>
              <a:t>, реализованных в прошлом;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ru-RU" sz="1200" b="1" dirty="0" smtClean="0"/>
              <a:t>Рекомендательные письма Заказчиков </a:t>
            </a:r>
            <a:r>
              <a:rPr lang="ru-RU" sz="1200" dirty="0" smtClean="0"/>
              <a:t>по аналогичным реализованным проектам;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5576376" cy="799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Список документов для аккредитации</a:t>
            </a:r>
            <a:r>
              <a:rPr lang="en-US" sz="1800" dirty="0" smtClean="0"/>
              <a:t> </a:t>
            </a:r>
            <a:r>
              <a:rPr lang="ru-RU" sz="1800" dirty="0" smtClean="0"/>
              <a:t>и проверки контрагентов Дирекцией безопасности</a:t>
            </a:r>
            <a:endParaRPr lang="ru-RU" sz="18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0652" y="914237"/>
            <a:ext cx="87447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Копия выписки из ЕГРЮЛ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организацию контрагента выданной инспекцией ФНС РФ (не позже чем месячной давности)*;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Копия Решения о назначении руководителя и главного бухгалтера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контрагента (протокол собрания участников (акционеров), решение единственного учредителя и др.);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Копия Справки о состоянии расчетов по налогам и сборам, пеням и штрафам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выданной не  ранее чем за 3 (три) месяца до даты проверки или Акт сверки расчетов налогоплательщика по  налогам, сборам и взносам (форма 23 или 23-а) (документы должны быть заверены подписью и печатью налогового органа);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Копии доверенностей на лиц, имеющих право подписывать документы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 имени контрагента по предполагаемому к заключению договору;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контрагентов, созданных более одного года назад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копия титульного листа налоговой декларации по НДС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(УСН, ЕНВД) за последний налоговый период с отметкой налогового органа о принятии (или квитанцией со штампом почты России или протоколом входного контроля оператора связи). Если организация контрагента создана менее года назад предоставляется Гарантийное письмо согласно форме по Приложению 1 и Письмо – поручительство (Приложение 4);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Лицензия(и),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свидетельство о допуске с определенным видам работ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Бухгалтерский баланс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форма № 1) за последний налоговый период  с отметкой налогового органа о принятии (или квитанцией со штампом почты России или протоколом входного контроля оператора связи);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Сведения о средней численности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за последний налоговый период  с отметкой налогового органа о принятии (или квитанцией со штампом почты России или протоколом входного контроля оператора связи).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Карточка контрагента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(Приложение 3а);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Копия паспорта руководителя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или карточка с образцами подписи.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Дополнительно (не обязательно):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рекомендательные письма, распечатки с сайта, копии визиток для подтверждения наличия деловых связей контрагента с другими компаниями.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 Х5 </a:t>
            </a:r>
            <a:r>
              <a:rPr lang="en-US" dirty="0" smtClean="0"/>
              <a:t>Retail Group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43216"/>
            <a:ext cx="4824536" cy="500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                                     образовалась 18 мая 2006 года путем слияния сетей «Пятерочка» и «Перекресток» с целью создания ведущей </a:t>
            </a:r>
            <a:r>
              <a:rPr lang="ru-RU" sz="1400" dirty="0" err="1" smtClean="0">
                <a:solidFill>
                  <a:srgbClr val="000000"/>
                </a:solidFill>
              </a:rPr>
              <a:t>мультиформатной</a:t>
            </a:r>
            <a:r>
              <a:rPr lang="ru-RU" sz="1400" dirty="0" smtClean="0">
                <a:solidFill>
                  <a:srgbClr val="000000"/>
                </a:solidFill>
              </a:rPr>
              <a:t> компании на рынке продуктовой розничной торговли России. 26 июня 2008 г. X5 завершила сделку по приобретению сети гипермаркетов «Карусель», тем самым значительно укрепив свои позиции в формате гипермаркет и дав мощный импульс для развития X5 в целом. В 2009-2010 годах X5 продолжила консолидацию бизнеса, присоединив крупнейшие российские сети «</a:t>
            </a:r>
            <a:r>
              <a:rPr lang="ru-RU" sz="1400" dirty="0" err="1" smtClean="0">
                <a:solidFill>
                  <a:srgbClr val="000000"/>
                </a:solidFill>
              </a:rPr>
              <a:t>Патэрсон</a:t>
            </a:r>
            <a:r>
              <a:rPr lang="ru-RU" sz="1400" dirty="0" smtClean="0">
                <a:solidFill>
                  <a:srgbClr val="000000"/>
                </a:solidFill>
              </a:rPr>
              <a:t>» и «Копейка», что позволило установить еще более низкие цены на рынке, улучшить ассортимент свежих продуктов и других товаров. 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          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На 30 сентября 201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r>
              <a:rPr lang="ru-RU" sz="1400" dirty="0" smtClean="0">
                <a:solidFill>
                  <a:srgbClr val="000000"/>
                </a:solidFill>
              </a:rPr>
              <a:t> г. под управлением Компании находилось 4 187 магазинов с лидирующей позицией в Москве, Санкт-Петербурге и значительным присутствием в европейской части России.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Численность сотрудников Компании составляет 109 тыс. человек.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Чистая выручка Компании за 2012 год составила 15 795 млн. долл. США. 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836712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76825" y="3702050"/>
            <a:ext cx="3851275" cy="576263"/>
          </a:xfrm>
          <a:prstGeom prst="rect">
            <a:avLst/>
          </a:prstGeom>
          <a:solidFill>
            <a:srgbClr val="00CC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6825" y="3048000"/>
            <a:ext cx="3851275" cy="576263"/>
          </a:xfrm>
          <a:prstGeom prst="rect">
            <a:avLst/>
          </a:prstGeom>
          <a:solidFill>
            <a:srgbClr val="00CC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6825" y="2400300"/>
            <a:ext cx="3851275" cy="574675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6825" y="1752600"/>
            <a:ext cx="3851275" cy="574675"/>
          </a:xfrm>
          <a:prstGeom prst="rect">
            <a:avLst/>
          </a:prstGeom>
          <a:solidFill>
            <a:srgbClr val="FF040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76825" y="1109663"/>
            <a:ext cx="3851275" cy="569912"/>
          </a:xfrm>
          <a:prstGeom prst="rect">
            <a:avLst/>
          </a:pr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825" y="4349750"/>
            <a:ext cx="3851275" cy="576263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84775" y="1211263"/>
            <a:ext cx="1584325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Брэнд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56438" y="1211263"/>
            <a:ext cx="720725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Формат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64500" y="1211263"/>
            <a:ext cx="75565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Кол-во Магазинов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56438" y="1824038"/>
            <a:ext cx="720725" cy="43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Дискаунтер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56438" y="2471738"/>
            <a:ext cx="720725" cy="4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Супермаркет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56438" y="3119438"/>
            <a:ext cx="720725" cy="4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Гипермаркет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56438" y="3770313"/>
            <a:ext cx="720725" cy="4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Магазин у дома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84775" y="2471738"/>
            <a:ext cx="1584325" cy="4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64500" y="3770313"/>
            <a:ext cx="755650" cy="4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</a:rPr>
              <a:t>1</a:t>
            </a:r>
            <a:r>
              <a:rPr lang="ru-RU" sz="900" b="1" dirty="0" smtClean="0">
                <a:solidFill>
                  <a:schemeClr val="tx1"/>
                </a:solidFill>
              </a:rPr>
              <a:t>59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64500" y="3119438"/>
            <a:ext cx="755650" cy="4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</a:rPr>
              <a:t>78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64500" y="2471738"/>
            <a:ext cx="755650" cy="4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</a:rPr>
              <a:t>382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64500" y="1824038"/>
            <a:ext cx="755650" cy="43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3 </a:t>
            </a:r>
            <a:r>
              <a:rPr lang="ru-RU" sz="900" b="1" dirty="0" smtClean="0">
                <a:solidFill>
                  <a:schemeClr val="tx1"/>
                </a:solidFill>
              </a:rPr>
              <a:t>568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56438" y="4424363"/>
            <a:ext cx="720725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Итого*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64500" y="4421188"/>
            <a:ext cx="75565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4 </a:t>
            </a:r>
            <a:r>
              <a:rPr lang="ru-RU" sz="900" b="1" dirty="0" smtClean="0">
                <a:solidFill>
                  <a:schemeClr val="tx1"/>
                </a:solidFill>
              </a:rPr>
              <a:t>187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84775" y="1822450"/>
            <a:ext cx="1584325" cy="4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84775" y="3125788"/>
            <a:ext cx="1584325" cy="43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84775" y="3770313"/>
            <a:ext cx="1584325" cy="4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84775" y="4419600"/>
            <a:ext cx="1584325" cy="43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3" name="Picture 2" descr="C:\Documents and Settings\Timofey.Triumfov\Мои документы\Мои рисунки\Копия уч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675" y="3770313"/>
            <a:ext cx="1079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7885113" y="836613"/>
            <a:ext cx="71437" cy="519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877050" y="850900"/>
            <a:ext cx="71438" cy="5199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" name="Picture 4" descr="C:\Documents and Settings\Timofey.Triumfov\Мои документы\Мои рисунки\231307_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775" y="3197225"/>
            <a:ext cx="15192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C:\Documents and Settings\Timofey.Triumfov\Мои документы\14. Analytical Department\2012\Операции ЦФ\perek new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4775" y="2584450"/>
            <a:ext cx="15001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7056438" y="5127153"/>
            <a:ext cx="1946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*данные на 30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2013 г.</a:t>
            </a:r>
          </a:p>
        </p:txBody>
      </p:sp>
      <p:pic>
        <p:nvPicPr>
          <p:cNvPr id="39" name="Рисунок 23" descr="clip_imag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4775" y="4478338"/>
            <a:ext cx="15557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Пятёрочка. Самые близкие низкие цены!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4776" y="1593609"/>
            <a:ext cx="1542168" cy="878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развития Х5 </a:t>
            </a:r>
            <a:r>
              <a:rPr lang="en-US" dirty="0" smtClean="0"/>
              <a:t>Retail Group</a:t>
            </a:r>
            <a:r>
              <a:rPr lang="ru-RU" dirty="0" smtClean="0"/>
              <a:t> на 2014-2016гг.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</a:rPr>
              <a:t>Х5 </a:t>
            </a:r>
            <a:r>
              <a:rPr lang="en-US" sz="1200" b="1" dirty="0">
                <a:solidFill>
                  <a:srgbClr val="000000"/>
                </a:solidFill>
              </a:rPr>
              <a:t>Retail Group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не планирует останавливаться на достигнутом. Цель компании не только открыть новые магазины, обеспечивая доступными товарами жителей нашей страны, но и провести масштабную реконструкцию старых магазинов для повышения качества обслуживания покупателей</a:t>
            </a:r>
            <a:r>
              <a:rPr lang="ru-RU" sz="12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</a:rPr>
              <a:t>Не маловажную роль в экспансии будут иметь стройки с нуля – Х5 планирует открывать до </a:t>
            </a:r>
            <a:r>
              <a:rPr lang="ru-RU" sz="1200" b="1" dirty="0" smtClean="0">
                <a:solidFill>
                  <a:srgbClr val="000000"/>
                </a:solidFill>
              </a:rPr>
              <a:t>150 объектов нового строительства в год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844824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000000"/>
                </a:solidFill>
              </a:rPr>
              <a:t>Планы открытия магазинов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844824"/>
            <a:ext cx="32403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000000"/>
                </a:solidFill>
              </a:rPr>
              <a:t>Планы реконструкции магазинов</a:t>
            </a:r>
            <a:endParaRPr lang="ru-RU" sz="11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34" y="2132856"/>
            <a:ext cx="2919435" cy="38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5" y="2132856"/>
            <a:ext cx="2028486" cy="314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03" y="2133471"/>
            <a:ext cx="2028486" cy="314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подрядным организациям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366" y="1124744"/>
            <a:ext cx="5946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/>
              <a:t>Обязательные требования к Подрядным организациям: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3366" y="1467941"/>
            <a:ext cx="8505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Работа на рынке от одного года;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Подрядчики имеющие соответствующий опыт (информация о реализации схожих проектов в прошлом согласно Анкете Подрядчика);</a:t>
            </a:r>
            <a:endParaRPr lang="ru-RU" sz="1400" dirty="0" smtClean="0">
              <a:highlight>
                <a:srgbClr val="00FFFF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Наличие </a:t>
            </a:r>
            <a:r>
              <a:rPr lang="ru-RU" sz="1400" dirty="0"/>
              <a:t>страхования гражданской </a:t>
            </a:r>
            <a:r>
              <a:rPr lang="ru-RU" sz="1400" dirty="0" smtClean="0"/>
              <a:t>ответственности Подрядчиков по типам работ не менее установленных сумм: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34526"/>
              </p:ext>
            </p:extLst>
          </p:nvPr>
        </p:nvGraphicFramePr>
        <p:xfrm>
          <a:off x="611560" y="3212976"/>
          <a:ext cx="8208912" cy="2000504"/>
        </p:xfrm>
        <a:graphic>
          <a:graphicData uri="http://schemas.openxmlformats.org/drawingml/2006/table">
            <a:tbl>
              <a:tblPr/>
              <a:tblGrid>
                <a:gridCol w="2376264"/>
                <a:gridCol w="1872208"/>
                <a:gridCol w="1296144"/>
                <a:gridCol w="1296144"/>
                <a:gridCol w="13681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Группы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РСР на арендованных и приобретенных площадях, реконструкция существующих торговых объектов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СМР объектов с нуля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Проектные работы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Функции технического заказчика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j-lt"/>
                          <a:ea typeface="Times New Roman"/>
                          <a:cs typeface="Times New Roman"/>
                        </a:rPr>
                        <a:t>Максимальное количество объектов в единовременной работе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j-lt"/>
                          <a:ea typeface="Times New Roman"/>
                          <a:cs typeface="Times New Roman"/>
                        </a:rPr>
                        <a:t>Минимальный размер СРО (</a:t>
                      </a:r>
                      <a:r>
                        <a:rPr lang="ru-RU" sz="1050" dirty="0" err="1">
                          <a:latin typeface="+mj-lt"/>
                          <a:ea typeface="Times New Roman"/>
                          <a:cs typeface="Times New Roman"/>
                        </a:rPr>
                        <a:t>млн.руб</a:t>
                      </a:r>
                      <a:r>
                        <a:rPr lang="ru-RU" sz="1050" dirty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j-lt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j-lt"/>
                          <a:ea typeface="Times New Roman"/>
                          <a:cs typeface="Times New Roman"/>
                        </a:rPr>
                        <a:t>60 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j-lt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j-lt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Процессы в компании Х5 </a:t>
            </a:r>
            <a:r>
              <a:rPr lang="en-US" dirty="0" smtClean="0"/>
              <a:t>Retail Group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3234169"/>
            <a:ext cx="87849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Включение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одрядчика в Реестр Подрядных Организаций осуществляется решением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Тендерного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Комитета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1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 следующих условиях: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По результатам проверки Дирекцией по Безопасности Компании, получил положительное заключение;</a:t>
            </a:r>
          </a:p>
          <a:p>
            <a:pPr marL="285750" lvl="3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Подрядчик предоставил полный пакет правильно оформленных документов </a:t>
            </a:r>
            <a:r>
              <a:rPr lang="ru-RU" sz="1400" dirty="0"/>
              <a:t>О</a:t>
            </a:r>
            <a:r>
              <a:rPr lang="ru-RU" sz="1400" dirty="0" smtClean="0"/>
              <a:t>тветственному исполнителю (руководитель проекта);</a:t>
            </a:r>
          </a:p>
          <a:p>
            <a:pPr marL="285750" lvl="3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Наличия у Подрядчика страхования гражданской ответственности (свидетельство об участии в СРО);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Х5</a:t>
            </a:r>
            <a:r>
              <a:rPr lang="en-US" sz="1400" b="1" dirty="0" smtClean="0"/>
              <a:t> Retail Group</a:t>
            </a:r>
            <a:r>
              <a:rPr lang="ru-RU" sz="1400" b="1" dirty="0" smtClean="0"/>
              <a:t> </a:t>
            </a:r>
            <a:r>
              <a:rPr lang="ru-RU" sz="1400" dirty="0" smtClean="0"/>
              <a:t>осуществляет деятельность в соответствии с высоким уровнем своей социальной ответственности перед обществом. Мы вносим существенный вклад в развитие рыночной экономики, поддерживая постоянный диалог со всеми заинтересованными сторонами — государственными структурами, регулирующими организациями, потребителями, партнерами, сотрудниками и инвесторами.</a:t>
            </a:r>
          </a:p>
          <a:p>
            <a:pPr algn="just"/>
            <a:r>
              <a:rPr lang="ru-RU" sz="1400" dirty="0" smtClean="0"/>
              <a:t>Свою главную социальную роль X5 видит в развитии современной сетевой торговли, созданию недискриминационных условий работы на рынке и, как следствие, содействии росту отечественной экономики в целом.</a:t>
            </a:r>
            <a:r>
              <a:rPr lang="en-US" sz="1400" dirty="0" smtClean="0"/>
              <a:t> </a:t>
            </a:r>
            <a:r>
              <a:rPr lang="ru-RU" sz="1400" dirty="0" smtClean="0"/>
              <a:t>Именно поэтому в Х5 действует Тендерный Комитет (ТК), для выбора подрядчиков для выполнения работ по объектам компании.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850900"/>
            <a:ext cx="49720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8396" y="836712"/>
            <a:ext cx="38481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55" y="3432175"/>
            <a:ext cx="3400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1880" y="3889375"/>
            <a:ext cx="1857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3171" y="3432175"/>
            <a:ext cx="3743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1763" y="3152006"/>
            <a:ext cx="3800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351600" y="0"/>
            <a:ext cx="5792400" cy="799200"/>
          </a:xfrm>
        </p:spPr>
        <p:txBody>
          <a:bodyPr/>
          <a:lstStyle/>
          <a:p>
            <a:r>
              <a:rPr lang="ru-RU" dirty="0" smtClean="0"/>
              <a:t>Будущее магазинов Пятерочка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5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5554960" cy="418376"/>
          </a:xfrm>
        </p:spPr>
        <p:txBody>
          <a:bodyPr/>
          <a:lstStyle/>
          <a:p>
            <a:r>
              <a:rPr lang="ru-RU" dirty="0" smtClean="0"/>
              <a:t>Информация о сотрудничестве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411010"/>
            <a:ext cx="89289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связи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 высокими темпами роста и активным развитием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Федеральной сети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дискаунтеров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«Пятерочка» приглашаем участников саморегулирующих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организаций</a:t>
            </a:r>
            <a:r>
              <a:rPr kumimoji="0" lang="ru-RU" sz="1400" b="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400" b="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взаимовыгодному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сотрудничеству в сфере строительно-монтажных, ремонтно-строительных работ, проектирование и функции технического заказчика на объектах компании.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случае заинтересованности в сотрудничестве по всем вопросам прошу обращаться к ответственному менеджеру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02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635896" y="9236"/>
            <a:ext cx="3585592" cy="764704"/>
          </a:xfrm>
        </p:spPr>
        <p:txBody>
          <a:bodyPr/>
          <a:lstStyle/>
          <a:p>
            <a:r>
              <a:rPr lang="ru-RU" dirty="0"/>
              <a:t>Федеральные контакты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26941"/>
              </p:ext>
            </p:extLst>
          </p:nvPr>
        </p:nvGraphicFramePr>
        <p:xfrm>
          <a:off x="611560" y="910995"/>
          <a:ext cx="7920879" cy="505505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40293"/>
                <a:gridCol w="2640293"/>
                <a:gridCol w="2640293"/>
              </a:tblGrid>
              <a:tr h="6214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Ф.И.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Должность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Контактная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информация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72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/>
                        <a:t>Юртаев</a:t>
                      </a:r>
                      <a:r>
                        <a:rPr lang="ru-RU" sz="1000" b="1" dirty="0" smtClean="0"/>
                        <a:t> Владимир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Заместитель директора по развитию/Директор департамента строительства, реконструкции и запуска</a:t>
                      </a:r>
                      <a:endParaRPr lang="en-US" sz="900" dirty="0" smtClean="0"/>
                    </a:p>
                    <a:p>
                      <a:pPr algn="ctr"/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+7(</a:t>
                      </a:r>
                      <a:r>
                        <a:rPr lang="ru-RU" sz="1000" dirty="0" smtClean="0"/>
                        <a:t>495</a:t>
                      </a:r>
                      <a:r>
                        <a:rPr lang="en-US" sz="1000" dirty="0" smtClean="0"/>
                        <a:t>)</a:t>
                      </a:r>
                      <a:r>
                        <a:rPr lang="ru-RU" sz="1000" dirty="0" smtClean="0"/>
                        <a:t>-662-88-88</a:t>
                      </a:r>
                      <a:r>
                        <a:rPr lang="en-US" sz="1000" dirty="0" smtClean="0"/>
                        <a:t>  </a:t>
                      </a:r>
                      <a:r>
                        <a:rPr lang="ru-RU" sz="1000" dirty="0" smtClean="0"/>
                        <a:t>доб. </a:t>
                      </a:r>
                      <a:r>
                        <a:rPr lang="en-US" sz="1000" dirty="0" smtClean="0"/>
                        <a:t>42</a:t>
                      </a:r>
                      <a:r>
                        <a:rPr lang="ru-RU" sz="1000" dirty="0" smtClean="0"/>
                        <a:t>-</a:t>
                      </a:r>
                      <a:r>
                        <a:rPr lang="en-US" sz="1000" dirty="0" smtClean="0"/>
                        <a:t>226</a:t>
                      </a:r>
                      <a:endParaRPr lang="ru-RU" sz="1000" dirty="0" smtClean="0"/>
                    </a:p>
                    <a:p>
                      <a:pPr algn="ctr"/>
                      <a:r>
                        <a:rPr lang="en-US" sz="1000" dirty="0" smtClean="0">
                          <a:hlinkClick r:id="rId3"/>
                        </a:rPr>
                        <a:t>Vladimir.Yurtaev@x5.ru</a:t>
                      </a:r>
                      <a:endParaRPr lang="ru-RU" sz="1000" dirty="0" smtClean="0"/>
                    </a:p>
                  </a:txBody>
                  <a:tcPr anchor="ctr"/>
                </a:tc>
              </a:tr>
              <a:tr h="68058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Вахромеев Сергей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Начальник управления по земельным отношениям и капитальному строительству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+7(</a:t>
                      </a:r>
                      <a:r>
                        <a:rPr lang="ru-RU" sz="1000" dirty="0" smtClean="0"/>
                        <a:t>495</a:t>
                      </a:r>
                      <a:r>
                        <a:rPr lang="en-US" sz="1000" dirty="0" smtClean="0"/>
                        <a:t>)</a:t>
                      </a:r>
                      <a:r>
                        <a:rPr lang="ru-RU" sz="1000" dirty="0" smtClean="0"/>
                        <a:t>-662-88-88  доб. 20-485</a:t>
                      </a:r>
                    </a:p>
                    <a:p>
                      <a:pPr algn="ctr"/>
                      <a:r>
                        <a:rPr lang="en-US" sz="1000" dirty="0" smtClean="0">
                          <a:hlinkClick r:id="rId4"/>
                        </a:rPr>
                        <a:t>Sergey.Vakhromeev@x5.ru</a:t>
                      </a:r>
                      <a:endParaRPr lang="ru-RU" sz="1000" dirty="0" smtClean="0"/>
                    </a:p>
                  </a:txBody>
                  <a:tcPr anchor="ctr"/>
                </a:tc>
              </a:tr>
              <a:tr h="135622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Виноградов Сергей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Начальник управления реконструкции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+7 </a:t>
                      </a:r>
                      <a:r>
                        <a:rPr lang="ru-RU" sz="1000" dirty="0" smtClean="0"/>
                        <a:t>926 209-01-81</a:t>
                      </a:r>
                    </a:p>
                    <a:p>
                      <a:pPr algn="ctr"/>
                      <a:r>
                        <a:rPr lang="en-US" sz="1000" dirty="0" smtClean="0">
                          <a:hlinkClick r:id="rId5"/>
                        </a:rPr>
                        <a:t>S.Vinogradov@x5.ru</a:t>
                      </a:r>
                      <a:endParaRPr lang="ru-RU" sz="1000" dirty="0" smtClean="0"/>
                    </a:p>
                  </a:txBody>
                  <a:tcPr anchor="ctr"/>
                </a:tc>
              </a:tr>
              <a:tr h="11244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Андреева Юлия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Начальник отдела капитального строительства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+7(</a:t>
                      </a:r>
                      <a:r>
                        <a:rPr lang="ru-RU" sz="1000" dirty="0" smtClean="0"/>
                        <a:t>495</a:t>
                      </a:r>
                      <a:r>
                        <a:rPr lang="en-US" sz="1000" dirty="0" smtClean="0"/>
                        <a:t>)</a:t>
                      </a:r>
                      <a:r>
                        <a:rPr lang="ru-RU" sz="1000" dirty="0" smtClean="0"/>
                        <a:t>-662-88-88  доб. 42-245</a:t>
                      </a:r>
                    </a:p>
                    <a:p>
                      <a:pPr algn="ctr"/>
                      <a:r>
                        <a:rPr lang="en-US" sz="1000" dirty="0" smtClean="0">
                          <a:hlinkClick r:id="rId6"/>
                        </a:rPr>
                        <a:t>Julia.Andreeva@x5.ru</a:t>
                      </a: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42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635896" y="9236"/>
            <a:ext cx="3585592" cy="764704"/>
          </a:xfrm>
        </p:spPr>
        <p:txBody>
          <a:bodyPr/>
          <a:lstStyle/>
          <a:p>
            <a:r>
              <a:rPr lang="ru-RU" dirty="0" smtClean="0"/>
              <a:t>Региональные контакты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46154"/>
              </p:ext>
            </p:extLst>
          </p:nvPr>
        </p:nvGraphicFramePr>
        <p:xfrm>
          <a:off x="107504" y="894225"/>
          <a:ext cx="8928992" cy="5044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5708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Дивизион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Области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Директор по развитию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Начальник отдела капитального строительства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168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Центрально-Черноземный Дивизион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Воронежская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Липецкая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Тамбовская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Тульская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Курская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Белгородская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Брянская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Орловская 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Альберт Багдасарян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 4742  252-246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внут</a:t>
                      </a:r>
                      <a:r>
                        <a:rPr lang="ru-RU" sz="1000" u="none" strike="noStrike" dirty="0" smtClean="0">
                          <a:effectLst/>
                        </a:rPr>
                        <a:t>.  32-246 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 Albert.Bagdasaryan@x5.ru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Гуньков Геннадий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+7 960 139-10-04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Gennadiy.Gunkov@x5.ru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625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Южный Дивизион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Ростовская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Ростовская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Ставропольский край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Краснодарский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Иван Вагин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+7 964 914-92-42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Ivan.Vagin@x5.ru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Хохлов Александр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+7 903 406-00-42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Alexandr.Hohlov@x5.ru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14408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Северо-Западный Дивизион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Санкт-Петербург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Ленинградская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Ленинградская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Псковская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Новгородская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Тверская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Костромская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Ярославская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Вологодская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Республика Карелия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Суслов Алексей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+7 812 448-30-10, доб.16-106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Aleksey.Suslov@x5.ru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err="1" smtClean="0">
                          <a:effectLst/>
                        </a:rPr>
                        <a:t>Крештопов</a:t>
                      </a:r>
                      <a:r>
                        <a:rPr lang="ru-RU" sz="1000" u="none" strike="noStrike" dirty="0" smtClean="0">
                          <a:effectLst/>
                        </a:rPr>
                        <a:t> Алексей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endParaRPr lang="ru-RU" sz="10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Aleksey.Kreshtopov@x5.ru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1033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Волго-Вятский Дивизион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Нижегородская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Ивановская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Владимирская область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Республика Мордовия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Республика Марий Эл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Чувашская республика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Кировская область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Ковалев Алексей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+7 831 277-82-51доб.23-501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Alexey.Kovalev@x5.ru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Корчагин Павел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/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+7 831 277-82-51 доб. 23-545</a:t>
                      </a:r>
                      <a:br>
                        <a:rPr lang="ru-RU" sz="1000" u="none" strike="noStrike" dirty="0" smtClean="0">
                          <a:effectLst/>
                        </a:rPr>
                      </a:br>
                      <a:r>
                        <a:rPr lang="ru-RU" sz="1000" u="none" strike="noStrike" dirty="0" smtClean="0">
                          <a:effectLst/>
                        </a:rPr>
                        <a:t>Pavel.Korchagin@x5.ru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004946"/>
      </p:ext>
    </p:extLst>
  </p:cSld>
  <p:clrMapOvr>
    <a:masterClrMapping/>
  </p:clrMapOvr>
</p:sld>
</file>

<file path=ppt/theme/theme1.xml><?xml version="1.0" encoding="utf-8"?>
<a:theme xmlns:a="http://schemas.openxmlformats.org/drawingml/2006/main" name="X5_presentation_2010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X5_presentation_2010</Template>
  <TotalTime>2296</TotalTime>
  <Words>1402</Words>
  <Application>Microsoft Office PowerPoint</Application>
  <PresentationFormat>Экран (4:3)</PresentationFormat>
  <Paragraphs>204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X5_presentation_2010</vt:lpstr>
      <vt:lpstr>Презентация PowerPoint</vt:lpstr>
      <vt:lpstr>О компании Х5 Retail Group</vt:lpstr>
      <vt:lpstr>Планы развития Х5 Retail Group на 2014-2016гг.</vt:lpstr>
      <vt:lpstr>Требования к подрядным организациям</vt:lpstr>
      <vt:lpstr>Процессы в компании Х5 Retail Group</vt:lpstr>
      <vt:lpstr>Будущее магазинов Пятерочка</vt:lpstr>
      <vt:lpstr>Информация о сотрудничестве</vt:lpstr>
      <vt:lpstr>Федеральные контакты</vt:lpstr>
      <vt:lpstr>Региональные контакты</vt:lpstr>
      <vt:lpstr>Региональные контакты</vt:lpstr>
      <vt:lpstr>Презентация PowerPoint</vt:lpstr>
      <vt:lpstr>Список документов предоставляемый для аккредитации в Компании Х5 Retail Group</vt:lpstr>
      <vt:lpstr>Список документов для аккредитации и проверки контрагентов Дирекцией безопасности</vt:lpstr>
    </vt:vector>
  </TitlesOfParts>
  <Company>X5 Retail Group N.V.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 ОФОРМЛЕНИЯ ПРЕЗЕНТАЦИИ для сотрудников Х5RetailGroup</dc:title>
  <dc:creator>Vadim.Mustaev</dc:creator>
  <cp:lastModifiedBy>Shaforost, Elizaveta</cp:lastModifiedBy>
  <cp:revision>255</cp:revision>
  <dcterms:created xsi:type="dcterms:W3CDTF">2011-01-17T10:46:46Z</dcterms:created>
  <dcterms:modified xsi:type="dcterms:W3CDTF">2013-11-12T12:15:58Z</dcterms:modified>
</cp:coreProperties>
</file>